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75"/>
  </p:notesMasterIdLst>
  <p:sldIdLst>
    <p:sldId id="323" r:id="rId2"/>
    <p:sldId id="326" r:id="rId3"/>
    <p:sldId id="325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342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419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430" r:id="rId61"/>
    <p:sldId id="431" r:id="rId62"/>
    <p:sldId id="432" r:id="rId63"/>
    <p:sldId id="433" r:id="rId64"/>
    <p:sldId id="434" r:id="rId65"/>
    <p:sldId id="435" r:id="rId66"/>
    <p:sldId id="436" r:id="rId67"/>
    <p:sldId id="437" r:id="rId68"/>
    <p:sldId id="438" r:id="rId69"/>
    <p:sldId id="439" r:id="rId70"/>
    <p:sldId id="440" r:id="rId71"/>
    <p:sldId id="441" r:id="rId72"/>
    <p:sldId id="442" r:id="rId73"/>
    <p:sldId id="443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96"/>
    <p:restoredTop sz="50000" autoAdjust="0"/>
  </p:normalViewPr>
  <p:slideViewPr>
    <p:cSldViewPr snapToGrid="0" snapToObjects="1">
      <p:cViewPr>
        <p:scale>
          <a:sx n="80" d="100"/>
          <a:sy n="80" d="100"/>
        </p:scale>
        <p:origin x="680" y="512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15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97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41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5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69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1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63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7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3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27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78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69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82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LiveSlide</a:t>
            </a:r>
            <a:r>
              <a:rPr lang="en-US" dirty="0"/>
              <a:t> Site</a:t>
            </a:r>
          </a:p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3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94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71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32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2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07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5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4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25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61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LiveSlide</a:t>
            </a:r>
            <a:r>
              <a:rPr lang="en-US" dirty="0"/>
              <a:t> Site</a:t>
            </a:r>
          </a:p>
          <a:p>
            <a:r>
              <a:rPr lang="en-US" dirty="0"/>
              <a:t>http://</a:t>
            </a:r>
            <a:r>
              <a:rPr lang="en-US" dirty="0" err="1"/>
              <a:t>ruder.io</a:t>
            </a:r>
            <a:r>
              <a:rPr lang="en-US" dirty="0"/>
              <a:t>/optimizing-gradient-descent/</a:t>
            </a:r>
            <a:r>
              <a:rPr lang="en-US" dirty="0" err="1"/>
              <a:t>index.html#adam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0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86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6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3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73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4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6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66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79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84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231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760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8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093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chatbotslife.com</a:t>
            </a:r>
            <a:r>
              <a:rPr lang="en-US" dirty="0"/>
              <a:t>/regularization-in-deep-learning-f649a45d6e0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3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5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4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4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70.png"/><Relationship Id="rId5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31.png"/><Relationship Id="rId5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0.emf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7.emf"/><Relationship Id="rId6" Type="http://schemas.openxmlformats.org/officeDocument/2006/relationships/image" Target="../media/image430.png"/><Relationship Id="rId7" Type="http://schemas.openxmlformats.org/officeDocument/2006/relationships/image" Target="../media/image45.png"/><Relationship Id="rId8" Type="http://schemas.openxmlformats.org/officeDocument/2006/relationships/image" Target="../media/image2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3.emf"/><Relationship Id="rId6" Type="http://schemas.openxmlformats.org/officeDocument/2006/relationships/image" Target="../media/image34.png"/><Relationship Id="rId7" Type="http://schemas.openxmlformats.org/officeDocument/2006/relationships/image" Target="../media/image5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5.emf"/><Relationship Id="rId6" Type="http://schemas.openxmlformats.org/officeDocument/2006/relationships/image" Target="../media/image3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37.emf"/><Relationship Id="rId8" Type="http://schemas.openxmlformats.org/officeDocument/2006/relationships/image" Target="../media/image38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4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4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47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43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43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4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100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1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62.png"/><Relationship Id="rId4" Type="http://schemas.openxmlformats.org/officeDocument/2006/relationships/image" Target="../media/image20.png"/><Relationship Id="rId5" Type="http://schemas.openxmlformats.org/officeDocument/2006/relationships/image" Target="../media/image210.png"/><Relationship Id="rId6" Type="http://schemas.openxmlformats.org/officeDocument/2006/relationships/image" Target="../media/image220.png"/><Relationship Id="rId7" Type="http://schemas.openxmlformats.org/officeDocument/2006/relationships/image" Target="../media/image230.png"/><Relationship Id="rId8" Type="http://schemas.openxmlformats.org/officeDocument/2006/relationships/image" Target="../media/image240.png"/><Relationship Id="rId9" Type="http://schemas.openxmlformats.org/officeDocument/2006/relationships/image" Target="../media/image250.png"/><Relationship Id="rId10" Type="http://schemas.openxmlformats.org/officeDocument/2006/relationships/image" Target="../media/image260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1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71.png"/><Relationship Id="rId4" Type="http://schemas.openxmlformats.org/officeDocument/2006/relationships/image" Target="../media/image62.png"/><Relationship Id="rId5" Type="http://schemas.openxmlformats.org/officeDocument/2006/relationships/image" Target="../media/image280.png"/><Relationship Id="rId6" Type="http://schemas.openxmlformats.org/officeDocument/2006/relationships/image" Target="../media/image290.png"/><Relationship Id="rId7" Type="http://schemas.openxmlformats.org/officeDocument/2006/relationships/image" Target="../media/image300.png"/><Relationship Id="rId8" Type="http://schemas.openxmlformats.org/officeDocument/2006/relationships/image" Target="../media/image31.png"/><Relationship Id="rId9" Type="http://schemas.openxmlformats.org/officeDocument/2006/relationships/image" Target="../media/image320.png"/><Relationship Id="rId10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0.png"/><Relationship Id="rId8" Type="http://schemas.openxmlformats.org/officeDocument/2006/relationships/image" Target="../media/image281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1.png"/><Relationship Id="rId7" Type="http://schemas.openxmlformats.org/officeDocument/2006/relationships/image" Target="../media/image44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21: </a:t>
            </a:r>
            <a:r>
              <a:rPr lang="en-US" dirty="0" smtClean="0"/>
              <a:t>Optimization and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Conditioning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Poorly conditioned Hessian matrix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High curvature</a:t>
            </a:r>
            <a:r>
              <a:rPr lang="en-US" sz="2400" dirty="0"/>
              <a:t>: small steps leads to huge increase </a:t>
            </a:r>
          </a:p>
          <a:p>
            <a:r>
              <a:rPr lang="en-US" sz="2400" dirty="0"/>
              <a:t>Learning is slow despite strong gradients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0036" y="3975293"/>
            <a:ext cx="314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Oscillations slow down progress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Critical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Some cost functions do not have critical points. In particular classification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b="1" dirty="0" smtClean="0"/>
              <a:t>WHY? 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AD8941-CC69-B14D-A51D-37E7995E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28" y="2311165"/>
            <a:ext cx="6816058" cy="40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98699" y="4879976"/>
            <a:ext cx="241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96690" y="4892746"/>
            <a:ext cx="3736513" cy="818227"/>
            <a:chOff x="4637314" y="5156974"/>
            <a:chExt cx="3736513" cy="818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𝑊𝑥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061" r="-454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  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=2,…,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5" t="-140984" r="-492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02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/>
          </a:p>
          <a:p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4" imgW="4102100" imgH="609600" progId="Equation.3">
                  <p:embed/>
                </p:oleObj>
              </mc:Choice>
              <mc:Fallback>
                <p:oleObj name="Equation" r:id="rId4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6" imgW="1549400" imgH="495300" progId="Equation.3">
                  <p:embed/>
                </p:oleObj>
              </mc:Choice>
              <mc:Fallback>
                <p:oleObj name="Equation" r:id="rId6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80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4" imgW="2133600" imgH="2209800" progId="Equation.3">
                  <p:embed/>
                </p:oleObj>
              </mc:Choice>
              <mc:Fallback>
                <p:oleObj name="Equation" r:id="rId4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/>
              <a:t>Exploding gradients lead to cliffs</a:t>
            </a:r>
          </a:p>
          <a:p>
            <a:r>
              <a:rPr lang="en-US" sz="2400" dirty="0"/>
              <a:t>Can be mitigated using </a:t>
            </a:r>
            <a:r>
              <a:rPr lang="en-US" sz="2400" dirty="0">
                <a:solidFill>
                  <a:srgbClr val="0000FF"/>
                </a:solidFill>
              </a:rPr>
              <a:t>gradient clipping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9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3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1"/>
            <a:ext cx="10366679" cy="476760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Oscillations because updates do not exploit curvature information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Average gradient presents faster path to optimal: vertical components cancel 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855993" y="1826212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993" y="1826212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t="-3846" r="-1186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2335449" y="3428667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35449" y="3428667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882" r="-1428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108779" y="5025611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79" y="5025611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7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 smtClean="0"/>
              <a:t>Let us figure out an algorithm step by step.</a:t>
            </a:r>
            <a:br>
              <a:rPr lang="en-US" sz="2400" dirty="0" smtClean="0"/>
            </a:br>
            <a:r>
              <a:rPr lang="en-US" sz="2400" dirty="0" smtClean="0"/>
              <a:t>A. Why isn’t the gradient not 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865418" y="4188335"/>
            <a:ext cx="2051363" cy="107970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895100" y="200149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100" y="200149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2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 smtClean="0"/>
              <a:t>Let us figure out an algorithm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047162" y="3034031"/>
            <a:ext cx="1905346" cy="1878778"/>
            <a:chOff x="2982825" y="3034031"/>
            <a:chExt cx="1905346" cy="1878778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802003" y="3084006"/>
            <a:ext cx="1086168" cy="1526390"/>
            <a:chOff x="2982825" y="4887819"/>
            <a:chExt cx="1086168" cy="152639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982825" y="4887819"/>
              <a:ext cx="1086168" cy="2499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982825" y="4912809"/>
              <a:ext cx="12709" cy="15014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0099" y="3745282"/>
            <a:ext cx="957976" cy="858902"/>
            <a:chOff x="2970237" y="4053909"/>
            <a:chExt cx="957976" cy="85890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711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</a:t>
            </a:r>
            <a:r>
              <a:rPr lang="en-US" sz="2200" dirty="0" smtClean="0"/>
              <a:t>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 smtClean="0"/>
              <a:t>Let us figure out an algorithm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59688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2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047162" y="3034031"/>
            <a:ext cx="0" cy="18787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084006"/>
            <a:ext cx="1086168" cy="24991"/>
          </a:xfrm>
          <a:prstGeom prst="straightConnector1">
            <a:avLst/>
          </a:prstGeom>
          <a:ln>
            <a:solidFill>
              <a:srgbClr val="00B050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802003" y="3108996"/>
            <a:ext cx="12709" cy="15014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860099" y="3745282"/>
            <a:ext cx="12588" cy="85890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>
                  <a:alpha val="19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741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456 0 " pathEditMode="relative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0.3056 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2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03 0 " pathEditMode="relative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03 0 " pathEditMode="relative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901 0 " pathEditMode="relative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4.81481E-6 L 0.06927 -4.8148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 smtClean="0"/>
              <a:t>Let us figure out an algorithm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59688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2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084006"/>
            <a:ext cx="1086168" cy="24991"/>
          </a:xfrm>
          <a:prstGeom prst="straightConnector1">
            <a:avLst/>
          </a:prstGeom>
          <a:ln>
            <a:solidFill>
              <a:srgbClr val="00B050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35" y="3724775"/>
            <a:ext cx="436786" cy="1"/>
          </a:xfrm>
          <a:prstGeom prst="straightConnector1">
            <a:avLst/>
          </a:prstGeom>
          <a:ln>
            <a:solidFill>
              <a:srgbClr val="00B050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5729319" y="3034031"/>
            <a:ext cx="138273" cy="1878777"/>
            <a:chOff x="5729319" y="3034031"/>
            <a:chExt cx="138273" cy="1878777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5867592" y="3034031"/>
              <a:ext cx="0" cy="1878777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5793637" y="3108996"/>
              <a:ext cx="12709" cy="15014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5761971" y="3745282"/>
              <a:ext cx="12588" cy="85890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5729319" y="3724775"/>
              <a:ext cx="5816" cy="43015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/>
          <p:cNvCxnSpPr/>
          <p:nvPr/>
        </p:nvCxnSpPr>
        <p:spPr>
          <a:xfrm flipH="1">
            <a:off x="5867592" y="4055181"/>
            <a:ext cx="2" cy="20093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59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 smtClean="0"/>
              <a:t>Let us figure out an algorithm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23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047162" y="3034031"/>
            <a:ext cx="1905346" cy="1878778"/>
            <a:chOff x="2982825" y="3034031"/>
            <a:chExt cx="1905346" cy="1878778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>
                  <a:alpha val="16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802003" y="3084006"/>
            <a:ext cx="1086168" cy="1526390"/>
            <a:chOff x="2982825" y="4887819"/>
            <a:chExt cx="1086168" cy="152639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982825" y="4887819"/>
              <a:ext cx="1086168" cy="2499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982825" y="4912809"/>
              <a:ext cx="12709" cy="1501400"/>
            </a:xfrm>
            <a:prstGeom prst="straightConnector1">
              <a:avLst/>
            </a:prstGeom>
            <a:ln>
              <a:solidFill>
                <a:srgbClr val="00B050">
                  <a:alpha val="15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0099" y="3745282"/>
            <a:ext cx="957976" cy="858902"/>
            <a:chOff x="2970237" y="4053909"/>
            <a:chExt cx="957976" cy="85890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>
                  <a:alpha val="16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>
                  <a:alpha val="15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27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 smtClean="0"/>
              <a:t>Let us figure out an algorithm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23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047162" y="3034031"/>
            <a:ext cx="0" cy="1878777"/>
          </a:xfrm>
          <a:prstGeom prst="straightConnector1">
            <a:avLst/>
          </a:prstGeom>
          <a:ln>
            <a:solidFill>
              <a:srgbClr val="00B050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119397"/>
            <a:ext cx="1086168" cy="2499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802003" y="3108996"/>
            <a:ext cx="12709" cy="1501400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860099" y="3745282"/>
            <a:ext cx="12588" cy="858902"/>
          </a:xfrm>
          <a:prstGeom prst="straightConnector1">
            <a:avLst/>
          </a:prstGeom>
          <a:ln>
            <a:solidFill>
              <a:srgbClr val="00B050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07" y="3724775"/>
            <a:ext cx="436814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29319" y="3724775"/>
            <a:ext cx="5816" cy="430156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809705" y="4058724"/>
            <a:ext cx="1005325" cy="141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0208 L 0.30677 0.01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0277 L 0.1569 -0.003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06576 0.003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 smtClean="0"/>
              <a:t>Let us figure out an algorithm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V="1">
            <a:off x="2101991" y="4905735"/>
            <a:ext cx="1005325" cy="141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040315" y="4897827"/>
            <a:ext cx="6847" cy="33919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030064" y="3392071"/>
            <a:ext cx="2541936" cy="153514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597180" y="3392440"/>
            <a:ext cx="1067001" cy="339193"/>
            <a:chOff x="2192715" y="5050227"/>
            <a:chExt cx="1067001" cy="33919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2254391" y="5058135"/>
              <a:ext cx="1005325" cy="1414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192715" y="5050227"/>
              <a:ext cx="6847" cy="33919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endCxn id="25" idx="2"/>
          </p:cNvCxnSpPr>
          <p:nvPr/>
        </p:nvCxnSpPr>
        <p:spPr>
          <a:xfrm>
            <a:off x="4641562" y="3414493"/>
            <a:ext cx="1435662" cy="73023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41562" y="3414493"/>
            <a:ext cx="668064" cy="58391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14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954968" y="4502900"/>
            <a:ext cx="10082000" cy="12695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4968" y="1657369"/>
            <a:ext cx="10082000" cy="126957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New gradient descent with momentum: 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3550527" y="6001035"/>
            <a:ext cx="3681047" cy="719477"/>
          </a:xfrm>
          <a:prstGeom prst="wedgeRoundRectCallout">
            <a:avLst>
              <a:gd name="adj1" fmla="val -84160"/>
              <a:gd name="adj2" fmla="val -1552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/>
                <a:cs typeface="Times"/>
              </a:rPr>
              <a:t>                </a:t>
            </a:r>
            <a:r>
              <a:rPr lang="en-US" sz="2000" dirty="0"/>
              <a:t>controls how quickly effect of past gradients decay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434293"/>
              </p:ext>
            </p:extLst>
          </p:nvPr>
        </p:nvGraphicFramePr>
        <p:xfrm>
          <a:off x="3705518" y="6096586"/>
          <a:ext cx="1004414" cy="34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4" imgW="596900" imgH="203200" progId="Equation.3">
                  <p:embed/>
                </p:oleObj>
              </mc:Choice>
              <mc:Fallback>
                <p:oleObj name="Equation" r:id="rId4" imgW="59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5518" y="6096586"/>
                        <a:ext cx="1004414" cy="341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954968" y="1657369"/>
                <a:ext cx="5661935" cy="1269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3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3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3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3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68" y="1657369"/>
                <a:ext cx="5661935" cy="12695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ounded Rectangular Callout 14"/>
              <p:cNvSpPr/>
              <p:nvPr/>
            </p:nvSpPr>
            <p:spPr>
              <a:xfrm>
                <a:off x="7506906" y="277520"/>
                <a:ext cx="3681047" cy="719477"/>
              </a:xfrm>
              <a:prstGeom prst="wedgeRoundRectCallout">
                <a:avLst>
                  <a:gd name="adj1" fmla="val -73567"/>
                  <a:gd name="adj2" fmla="val 182757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000" dirty="0" smtClean="0"/>
                  <a:t>is the Neural Network</a:t>
                </a:r>
                <a:endParaRPr lang="en-US" sz="2000" dirty="0"/>
              </a:p>
            </p:txBody>
          </p:sp>
        </mc:Choice>
        <mc:Fallback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06" y="277520"/>
                <a:ext cx="3681047" cy="719477"/>
              </a:xfrm>
              <a:prstGeom prst="wedgeRoundRectCallout">
                <a:avLst>
                  <a:gd name="adj1" fmla="val -73567"/>
                  <a:gd name="adj2" fmla="val 182757"/>
                  <a:gd name="adj3" fmla="val 16667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066873" y="3169083"/>
                <a:ext cx="6440033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400" b="0" i="1" smtClean="0">
                          <a:latin typeface="Cambria Math" charset="0"/>
                        </a:rPr>
                        <m:t>=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400" b="0" i="1" smtClean="0">
                          <a:latin typeface="Cambria Math" charset="0"/>
                        </a:rPr>
                        <m:t>+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𝑎𝑣𝑒𝑟𝑎𝑔𝑒</m:t>
                      </m:r>
                      <m:r>
                        <a:rPr lang="en-US" sz="3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𝑓𝑟𝑜𝑚</m:t>
                      </m:r>
                      <m:r>
                        <a:rPr lang="en-US" sz="3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𝑏𝑒𝑓𝑜𝑟𝑒</m:t>
                      </m:r>
                      <m:r>
                        <a:rPr lang="en-US" sz="3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73" y="3169083"/>
                <a:ext cx="644003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8138041" y="2030548"/>
                <a:ext cx="272760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3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𝑊</m:t>
                      </m:r>
                      <m:r>
                        <a:rPr lang="en-US" sz="3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𝑔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41" y="2030548"/>
                <a:ext cx="2727606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085530" y="4759490"/>
                <a:ext cx="3681584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charset="0"/>
                        </a:rPr>
                        <m:t>𝜈</m:t>
                      </m:r>
                      <m:r>
                        <a:rPr lang="en-US" sz="3400" b="0" i="1" smtClean="0">
                          <a:latin typeface="Cambria Math" charset="0"/>
                        </a:rPr>
                        <m:t>=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𝛼𝜈</m:t>
                      </m:r>
                      <m:r>
                        <a:rPr lang="en-US" sz="3400" b="0" i="1" smtClean="0">
                          <a:latin typeface="Cambria Math" charset="0"/>
                        </a:rPr>
                        <m:t>+(1−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400" b="0" i="1" smtClean="0">
                          <a:latin typeface="Cambria Math" charset="0"/>
                        </a:rPr>
                        <m:t>) 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𝑔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0" y="4759490"/>
                <a:ext cx="3681584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8177603" y="4751218"/>
                <a:ext cx="2688044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3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𝑊</m:t>
                      </m:r>
                      <m:r>
                        <a:rPr lang="en-US" sz="3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𝜆𝜈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603" y="4751218"/>
                <a:ext cx="2688044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9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 an </a:t>
            </a:r>
            <a:r>
              <a:rPr lang="en-US" sz="2400" dirty="0">
                <a:solidFill>
                  <a:srgbClr val="0000FF"/>
                </a:solidFill>
              </a:rPr>
              <a:t>interim</a:t>
            </a:r>
            <a:r>
              <a:rPr lang="en-US" sz="2400" dirty="0"/>
              <a:t> update:</a:t>
            </a:r>
          </a:p>
          <a:p>
            <a:endParaRPr lang="en-US" sz="2400" dirty="0"/>
          </a:p>
          <a:p>
            <a:r>
              <a:rPr lang="en-US" sz="2400" dirty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4" imgW="698500" imgH="165100" progId="Equation.3">
                  <p:embed/>
                </p:oleObj>
              </mc:Choice>
              <mc:Fallback>
                <p:oleObj name="Equation" r:id="rId4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C8C0FADA-429E-724C-BE7A-C7154D0950BD}"/>
                  </a:ext>
                </a:extLst>
              </p:cNvPr>
              <p:cNvSpPr txBox="1"/>
              <p:nvPr/>
            </p:nvSpPr>
            <p:spPr>
              <a:xfrm>
                <a:off x="5035883" y="1700263"/>
                <a:ext cx="1676228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0FADA-429E-724C-BE7A-C7154D095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83" y="1700263"/>
                <a:ext cx="1676228" cy="378502"/>
              </a:xfrm>
              <a:prstGeom prst="rect">
                <a:avLst/>
              </a:prstGeom>
              <a:blipFill>
                <a:blip r:embed="rId6"/>
                <a:stretch>
                  <a:fillRect l="-3759" t="-12903" r="-752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583E483B-D0C8-AA4D-8773-7A00F7F7BAA2}"/>
                  </a:ext>
                </a:extLst>
              </p:cNvPr>
              <p:cNvSpPr txBox="1"/>
              <p:nvPr/>
            </p:nvSpPr>
            <p:spPr>
              <a:xfrm>
                <a:off x="3590891" y="2906228"/>
                <a:ext cx="449674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28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3E483B-D0C8-AA4D-8773-7A00F7F7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91" y="2906228"/>
                <a:ext cx="4496744" cy="10455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8B7003-5E87-7E46-8A5F-F07041104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920" y="5122816"/>
            <a:ext cx="1677987" cy="2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8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  <p:pic>
        <p:nvPicPr>
          <p:cNvPr id="5" name="slide.url=https://distill.pub/2017/momentum/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46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vs.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Goal of learning: </a:t>
                </a:r>
                <a:r>
                  <a:rPr lang="en-US" sz="2400" dirty="0">
                    <a:solidFill>
                      <a:srgbClr val="0000FF"/>
                    </a:solidFill>
                  </a:rPr>
                  <a:t>minimize generalization error, or the loss function</a:t>
                </a:r>
              </a:p>
              <a:p>
                <a:r>
                  <a:rPr lang="en-US" sz="2400" dirty="0">
                    <a:solidFill>
                      <a:srgbClr val="0000FF"/>
                    </a:solidFill>
                  </a:rPr>
                  <a:t>						</a:t>
                </a:r>
                <a:endParaRPr lang="en-US" sz="2400" b="0" i="1" dirty="0">
                  <a:solidFill>
                    <a:srgbClr val="0000FF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0000FF"/>
                  </a:solidFill>
                </a:endParaRPr>
              </a:p>
              <a:p>
                <a:endParaRPr lang="en-US" sz="2400" dirty="0">
                  <a:solidFill>
                    <a:srgbClr val="0000FF"/>
                  </a:solidFill>
                </a:endParaRPr>
              </a:p>
              <a:p>
                <a:endParaRPr lang="en-US" sz="2400" dirty="0">
                  <a:solidFill>
                    <a:srgbClr val="0000FF"/>
                  </a:solidFill>
                </a:endParaRPr>
              </a:p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</a:t>
                </a:r>
                <a:r>
                  <a:rPr lang="en-US" sz="2400" dirty="0">
                    <a:solidFill>
                      <a:srgbClr val="0000FF"/>
                    </a:solidFill>
                  </a:rPr>
                  <a:t>empirical risk minimization</a:t>
                </a:r>
                <a:r>
                  <a:rPr lang="en-US" sz="2400" dirty="0" smtClean="0"/>
                  <a:t>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 b="-9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7732424" y="5722662"/>
            <a:ext cx="3921125" cy="968375"/>
          </a:xfrm>
          <a:prstGeom prst="wedgeEllipseCallout">
            <a:avLst>
              <a:gd name="adj1" fmla="val -92503"/>
              <a:gd name="adj2" fmla="val -9944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</a:t>
            </a:r>
            <a:r>
              <a:rPr lang="en-US"/>
              <a:t>optimized </a:t>
            </a:r>
            <a:r>
              <a:rPr lang="en-US" smtClean="0"/>
              <a:t>different </a:t>
            </a:r>
            <a:r>
              <a:rPr lang="en-US" dirty="0"/>
              <a:t>from the quantity we care about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7285963" y="2998664"/>
            <a:ext cx="3921125" cy="968375"/>
          </a:xfrm>
          <a:prstGeom prst="wedgeEllipseCallout">
            <a:avLst>
              <a:gd name="adj1" fmla="val -68498"/>
              <a:gd name="adj2" fmla="val -7584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smtClean="0">
                <a:latin typeface="Cambria Math" charset="0"/>
                <a:ea typeface="Cambria Math" charset="0"/>
                <a:cs typeface="Cambria Math" charset="0"/>
              </a:rPr>
              <a:t>f </a:t>
            </a:r>
            <a:r>
              <a:rPr lang="en-US" smtClean="0"/>
              <a:t> </a:t>
            </a:r>
            <a:r>
              <a:rPr lang="en-US" dirty="0" smtClean="0"/>
              <a:t>is the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Accumulate squared gradients: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4" imgW="609600" imgH="241300" progId="Equation.3">
                  <p:embed/>
                </p:oleObj>
              </mc:Choice>
              <mc:Fallback>
                <p:oleObj name="Equation" r:id="rId4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594D08-05D3-AA45-A66C-56479E302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460" y="3104261"/>
            <a:ext cx="3324825" cy="752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772401" y="1430880"/>
                <a:ext cx="3681047" cy="719477"/>
              </a:xfrm>
              <a:prstGeom prst="wedgeRoundRectCallout">
                <a:avLst>
                  <a:gd name="adj1" fmla="val -76707"/>
                  <a:gd name="adj2" fmla="val 46385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𝑔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is the gradient</a:t>
                </a:r>
                <a:endParaRPr lang="en-US" sz="2000" dirty="0"/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1" y="1430880"/>
                <a:ext cx="3681047" cy="719477"/>
              </a:xfrm>
              <a:prstGeom prst="wedgeRoundRectCallout">
                <a:avLst>
                  <a:gd name="adj1" fmla="val -76707"/>
                  <a:gd name="adj2" fmla="val 46385"/>
                  <a:gd name="adj3" fmla="val 16667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ular Callout 12"/>
          <p:cNvSpPr/>
          <p:nvPr/>
        </p:nvSpPr>
        <p:spPr>
          <a:xfrm>
            <a:off x="8032111" y="3856305"/>
            <a:ext cx="3681047" cy="719477"/>
          </a:xfrm>
          <a:prstGeom prst="wedgeRoundRectCallout">
            <a:avLst>
              <a:gd name="adj1" fmla="val -81456"/>
              <a:gd name="adj2" fmla="val -52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</p:spTree>
    <p:extLst>
      <p:ext uri="{BB962C8B-B14F-4D97-AF65-F5344CB8AC3E}">
        <p14:creationId xmlns:p14="http://schemas.microsoft.com/office/powerpoint/2010/main" val="7783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For non-convex problems, </a:t>
            </a:r>
            <a:r>
              <a:rPr lang="en-US" sz="2400" dirty="0" err="1"/>
              <a:t>AdaGrad</a:t>
            </a:r>
            <a:r>
              <a:rPr lang="en-US" sz="2400" dirty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</a:t>
            </a:r>
            <a:r>
              <a:rPr lang="en-US" sz="2400" dirty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/>
              <a:t>for gradient accumulation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001B6C8-8989-4445-808E-4774B0C2C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586" y="3899355"/>
            <a:ext cx="3324825" cy="7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RMSProp</a:t>
            </a:r>
            <a:r>
              <a:rPr lang="en-US" sz="2400" dirty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Update parameters: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6" imgW="1168400" imgH="241300" progId="Equation.3">
                  <p:embed/>
                </p:oleObj>
              </mc:Choice>
              <mc:Fallback>
                <p:oleObj name="Equation" r:id="rId6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280C2F-2037-2A44-BB58-1E4E65135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196" y="5058137"/>
            <a:ext cx="3316130" cy="7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3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Goal: </a:t>
            </a:r>
            <a:r>
              <a:rPr lang="en-US" sz="2400" dirty="0">
                <a:solidFill>
                  <a:srgbClr val="FF0000"/>
                </a:solidFill>
              </a:rPr>
              <a:t>break symmetry </a:t>
            </a:r>
            <a:r>
              <a:rPr lang="en-US" sz="2400" dirty="0"/>
              <a:t>between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Initialize all weights (not biases) </a:t>
            </a:r>
            <a:r>
              <a:rPr lang="en-US" sz="2400" dirty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/>
              <a:t>Large</a:t>
            </a:r>
            <a:r>
              <a:rPr lang="en-US" sz="2400" dirty="0"/>
              <a:t> -&gt; grad explosion,  </a:t>
            </a:r>
            <a:r>
              <a:rPr lang="en-US" sz="2400" i="1" dirty="0"/>
              <a:t>Small</a:t>
            </a:r>
            <a:r>
              <a:rPr lang="en-US" sz="2400" dirty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 Initialization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Heuristic for all outputs to have </a:t>
            </a:r>
            <a:r>
              <a:rPr lang="en-US" sz="2400" dirty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For a fully-connected layer with </a:t>
            </a:r>
            <a:r>
              <a:rPr lang="en-US" sz="2400" i="1" dirty="0">
                <a:latin typeface="Times"/>
                <a:cs typeface="Times"/>
              </a:rPr>
              <a:t>m</a:t>
            </a:r>
            <a:r>
              <a:rPr lang="en-US" sz="2400" dirty="0"/>
              <a:t> inputs: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For </a:t>
            </a:r>
            <a:r>
              <a:rPr lang="en-US" sz="2400" dirty="0" err="1"/>
              <a:t>ReLU</a:t>
            </a:r>
            <a:r>
              <a:rPr lang="en-US" sz="2400" dirty="0"/>
              <a:t> units, it is recommended: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955381" y="242322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4" imgW="965200" imgH="431800" progId="Equation.3">
                  <p:embed/>
                </p:oleObj>
              </mc:Choice>
              <mc:Fallback>
                <p:oleObj name="Equation" r:id="rId4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5381" y="242322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856300" y="416408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6" imgW="965200" imgH="431800" progId="Equation.3">
                  <p:embed/>
                </p:oleObj>
              </mc:Choice>
              <mc:Fallback>
                <p:oleObj name="Equation" r:id="rId6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6300" y="416408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4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Fully-connected layer with </a:t>
            </a:r>
            <a:r>
              <a:rPr lang="en-US" sz="2400" i="1" dirty="0">
                <a:latin typeface="Times"/>
                <a:cs typeface="Times"/>
              </a:rPr>
              <a:t>m</a:t>
            </a:r>
            <a:r>
              <a:rPr lang="en-US" sz="2400" dirty="0"/>
              <a:t> inputs, </a:t>
            </a:r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Heuristic trades off between initialize all 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Sparse</a:t>
            </a:r>
            <a:r>
              <a:rPr lang="en-US" sz="2400" dirty="0"/>
              <a:t> variant when </a:t>
            </a:r>
            <a:r>
              <a:rPr lang="en-US" sz="2400" i="1" dirty="0">
                <a:latin typeface="Times"/>
                <a:cs typeface="Times"/>
              </a:rPr>
              <a:t>m </a:t>
            </a:r>
            <a:r>
              <a:rPr lang="en-US" sz="2400" dirty="0">
                <a:solidFill>
                  <a:srgbClr val="000000"/>
                </a:solidFill>
              </a:rPr>
              <a:t>is large</a:t>
            </a:r>
            <a:endParaRPr lang="en-US" sz="2400" dirty="0"/>
          </a:p>
          <a:p>
            <a:pPr lvl="1">
              <a:spcAft>
                <a:spcPts val="1200"/>
              </a:spcAft>
            </a:pPr>
            <a:r>
              <a:rPr lang="en-US" sz="1800" dirty="0"/>
              <a:t> </a:t>
            </a:r>
            <a:r>
              <a:rPr lang="en-US" sz="2000" dirty="0"/>
              <a:t>Initialize </a:t>
            </a:r>
            <a:r>
              <a:rPr lang="en-US" sz="2000" i="1" dirty="0"/>
              <a:t>k</a:t>
            </a:r>
            <a:r>
              <a:rPr lang="en-US" sz="2000" dirty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4" imgW="1727200" imgH="495300" progId="Equation.3">
                  <p:embed/>
                </p:oleObj>
              </mc:Choice>
              <mc:Fallback>
                <p:oleObj name="Equation" r:id="rId4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64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Output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Marginal statistics </a:t>
            </a:r>
            <a:r>
              <a:rPr lang="en-US" sz="2200" dirty="0"/>
              <a:t>of the output in the training set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Hidden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Avoid saturation </a:t>
            </a:r>
            <a:r>
              <a:rPr lang="en-US" sz="2200" dirty="0"/>
              <a:t>at initialization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/>
              <a:t>E.g. in </a:t>
            </a:r>
            <a:r>
              <a:rPr lang="en-US" sz="2200" dirty="0" err="1"/>
              <a:t>ReLU</a:t>
            </a:r>
            <a:r>
              <a:rPr lang="en-US" sz="2200" dirty="0"/>
              <a:t>, initialize bias to 0.1 instead of 0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Units controlling participation of other units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/>
              <a:t>Set bias to allow participation at initialization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5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  <p:pic>
        <p:nvPicPr>
          <p:cNvPr id="5" name="slide.url=http://ruder.io/optimizing-gradient-descent/index.html#adam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Challenges in Optimization</a:t>
            </a:r>
          </a:p>
          <a:p>
            <a:r>
              <a:rPr lang="en-US" sz="2400" dirty="0"/>
              <a:t>Momentum</a:t>
            </a:r>
          </a:p>
          <a:p>
            <a:r>
              <a:rPr lang="en-US" sz="2400" dirty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6000" dirty="0"/>
          </a:p>
          <a:p>
            <a:r>
              <a:rPr lang="en-US" sz="2400" dirty="0"/>
              <a:t>Features in </a:t>
            </a:r>
            <a:r>
              <a:rPr lang="en-US" sz="2400" dirty="0">
                <a:solidFill>
                  <a:srgbClr val="0000FF"/>
                </a:solidFill>
              </a:rPr>
              <a:t>same scale</a:t>
            </a:r>
            <a:r>
              <a:rPr lang="en-US" sz="2400" dirty="0"/>
              <a:t>: mean 0 and variance 1</a:t>
            </a:r>
          </a:p>
          <a:p>
            <a:pPr lvl="1"/>
            <a:r>
              <a:rPr lang="en-US" sz="1800" dirty="0"/>
              <a:t>Speeds up learning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739724" y="2392916"/>
          <a:ext cx="19415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4" imgW="635000" imgH="393700" progId="Equation.3">
                  <p:embed/>
                </p:oleObj>
              </mc:Choice>
              <mc:Fallback>
                <p:oleObj name="Equation" r:id="rId4" imgW="635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9724" y="2392916"/>
                        <a:ext cx="1941513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6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6214"/>
            <a:ext cx="10972800" cy="767276"/>
          </a:xfrm>
        </p:spPr>
        <p:txBody>
          <a:bodyPr/>
          <a:lstStyle/>
          <a:p>
            <a:r>
              <a:rPr lang="en-US" dirty="0"/>
              <a:t>Feature Normalization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F0F3D844-7595-7C41-ABFD-995560D63507}"/>
                  </a:ext>
                </a:extLst>
              </p:cNvPr>
              <p:cNvSpPr txBox="1"/>
              <p:nvPr/>
            </p:nvSpPr>
            <p:spPr>
              <a:xfrm>
                <a:off x="9306694" y="168826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F3D844-7595-7C41-ABFD-995560D6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694" y="168826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8475" r="-1186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Covariance Shift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Each hidden layer changes distribution of inputs to next layer: </a:t>
            </a:r>
            <a:r>
              <a:rPr lang="en-US" i="1" dirty="0"/>
              <a:t>slows down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42</a:t>
            </a:fld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time:</a:t>
            </a:r>
          </a:p>
          <a:p>
            <a:pPr lvl="1"/>
            <a:r>
              <a:rPr lang="en-US" dirty="0"/>
              <a:t>Mini-batch of activations for layer to normalize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4" imgW="1511300" imgH="812800" progId="Equation.3">
                  <p:embed/>
                </p:oleObj>
              </mc:Choice>
              <mc:Fallback>
                <p:oleObj name="Equation" r:id="rId4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81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time: </a:t>
            </a:r>
          </a:p>
          <a:p>
            <a:pPr lvl="1"/>
            <a:r>
              <a:rPr lang="en-US" dirty="0"/>
              <a:t>Mini-batch of activations for layer to normalize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  where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4" imgW="736600" imgH="393700" progId="Equation.3">
                  <p:embed/>
                </p:oleObj>
              </mc:Choice>
              <mc:Fallback>
                <p:oleObj name="Equation" r:id="rId4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Equation" r:id="rId6" imgW="2578100" imgH="469900" progId="Equation.3">
                  <p:embed/>
                </p:oleObj>
              </mc:Choice>
              <mc:Fallback>
                <p:oleObj name="Equation" r:id="rId6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5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/>
              <a:t>Training time: </a:t>
            </a:r>
          </a:p>
          <a:p>
            <a:pPr lvl="1"/>
            <a:r>
              <a:rPr lang="en-US" dirty="0"/>
              <a:t>Normalization can reduce expressive power</a:t>
            </a:r>
          </a:p>
          <a:p>
            <a:pPr lvl="1"/>
            <a:r>
              <a:rPr lang="en-US" dirty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endParaRPr lang="en-US" dirty="0"/>
          </a:p>
          <a:p>
            <a:pPr lvl="1"/>
            <a:r>
              <a:rPr lang="en-US" dirty="0"/>
              <a:t>Allows network to </a:t>
            </a:r>
            <a:r>
              <a:rPr lang="en-US" dirty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2524" y="429392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Equation" r:id="rId4" imgW="495300" imgH="203200" progId="Equation.3">
                  <p:embed/>
                </p:oleObj>
              </mc:Choice>
              <mc:Fallback>
                <p:oleObj name="Equation" r:id="rId4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32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5" imgW="1498600" imgH="927100" progId="Equation.3">
                  <p:embed/>
                </p:oleObj>
              </mc:Choice>
              <mc:Fallback>
                <p:oleObj name="Equation" r:id="rId5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3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Equation" r:id="rId5" imgW="1524000" imgH="927100" progId="Equation.3">
                  <p:embed/>
                </p:oleObj>
              </mc:Choice>
              <mc:Fallback>
                <p:oleObj name="Equation" r:id="rId5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</p:spTree>
    <p:extLst>
      <p:ext uri="{BB962C8B-B14F-4D97-AF65-F5344CB8AC3E}">
        <p14:creationId xmlns:p14="http://schemas.microsoft.com/office/powerpoint/2010/main" val="178756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Differentiate the </a:t>
            </a:r>
            <a:r>
              <a:rPr lang="en-US" dirty="0">
                <a:solidFill>
                  <a:srgbClr val="0000FF"/>
                </a:solidFill>
              </a:rPr>
              <a:t>joint loss </a:t>
            </a:r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mini-batches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u="sng" dirty="0">
                <a:solidFill>
                  <a:srgbClr val="0000FF"/>
                </a:solidFill>
              </a:rPr>
              <a:t>Back-propagate </a:t>
            </a:r>
            <a:r>
              <a:rPr lang="en-US" i="1" u="sng" dirty="0">
                <a:solidFill>
                  <a:srgbClr val="0000FF"/>
                </a:solidFill>
              </a:rPr>
              <a:t>through</a:t>
            </a:r>
            <a:r>
              <a:rPr lang="en-US" u="sng" dirty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/>
              <a:t>Test time:</a:t>
            </a:r>
          </a:p>
          <a:p>
            <a:pPr lvl="1"/>
            <a:r>
              <a:rPr lang="en-US" dirty="0"/>
              <a:t>Model needs to be 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/>
              <a:t>Replace </a:t>
            </a:r>
            <a:r>
              <a:rPr lang="en-US" i="1" dirty="0"/>
              <a:t>μ</a:t>
            </a:r>
            <a:r>
              <a:rPr lang="en-US" dirty="0"/>
              <a:t> and </a:t>
            </a:r>
            <a:r>
              <a:rPr lang="en-US" i="1" dirty="0" err="1"/>
              <a:t>σ</a:t>
            </a:r>
            <a:r>
              <a:rPr lang="en-US" dirty="0"/>
              <a:t> with </a:t>
            </a:r>
            <a:r>
              <a:rPr lang="en-US" dirty="0">
                <a:solidFill>
                  <a:srgbClr val="0000FF"/>
                </a:solidFill>
              </a:rPr>
              <a:t>running averages </a:t>
            </a:r>
            <a:r>
              <a:rPr lang="en-US" dirty="0"/>
              <a:t>collected during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2661724"/>
            <a:ext cx="10972800" cy="767276"/>
          </a:xfrm>
        </p:spPr>
        <p:txBody>
          <a:bodyPr/>
          <a:lstStyle/>
          <a:p>
            <a:r>
              <a:rPr lang="en-US" sz="3200" dirty="0"/>
              <a:t>Regularization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00790" y="3922088"/>
            <a:ext cx="10790419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is any modification we make to a learning algorithm that is intended to </a:t>
            </a:r>
            <a:r>
              <a:rPr lang="en-US" sz="2400" b="1" dirty="0">
                <a:solidFill>
                  <a:schemeClr val="accent1"/>
                </a:solidFill>
              </a:rPr>
              <a:t>reduce its generalization error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but not its training error.</a:t>
            </a:r>
          </a:p>
        </p:txBody>
      </p:sp>
    </p:spTree>
    <p:extLst>
      <p:ext uri="{BB962C8B-B14F-4D97-AF65-F5344CB8AC3E}">
        <p14:creationId xmlns:p14="http://schemas.microsoft.com/office/powerpoint/2010/main" val="16164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Points with </a:t>
            </a:r>
            <a:r>
              <a:rPr lang="en-US" sz="2400" dirty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2</a:t>
            </a:r>
            <a:r>
              <a:rPr lang="en-US" sz="2400" baseline="30000" dirty="0">
                <a:solidFill>
                  <a:srgbClr val="000000"/>
                </a:solidFill>
              </a:rPr>
              <a:t>nd</a:t>
            </a:r>
            <a:r>
              <a:rPr lang="en-US" sz="2400" dirty="0">
                <a:solidFill>
                  <a:srgbClr val="000000"/>
                </a:solidFill>
              </a:rPr>
              <a:t>-derivate (Hessian) determines curvature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70" y="2626555"/>
            <a:ext cx="7788793" cy="29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1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73454"/>
            <a:ext cx="54864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92" y="1244184"/>
            <a:ext cx="1149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Fitting a deep neural network with 5 layers and 100 neurons per layer can lead to a very good prediction on the training set but poor prediction on validations set.</a:t>
            </a:r>
          </a:p>
        </p:txBody>
      </p:sp>
    </p:spTree>
    <p:extLst>
      <p:ext uri="{BB962C8B-B14F-4D97-AF65-F5344CB8AC3E}">
        <p14:creationId xmlns:p14="http://schemas.microsoft.com/office/powerpoint/2010/main" val="1730153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Change to </a:t>
                </a:r>
                <a:r>
                  <a:rPr lang="mr-IN" dirty="0"/>
                  <a:t>…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Weights decay</a:t>
                </a:r>
              </a:p>
              <a:p>
                <a:pPr lvl="1"/>
                <a:r>
                  <a:rPr lang="en-US" sz="1800" dirty="0"/>
                  <a:t>MAP estimation with Gaussian prior</a:t>
                </a:r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/>
                  <a:t>Laplacian</a:t>
                </a:r>
                <a:r>
                  <a:rPr lang="en-US" sz="1800" dirty="0"/>
                  <a:t> prior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>
                <a:blip r:embed="rId3"/>
                <a:stretch>
                  <a:fillRect l="-969" t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51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1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animBg="1"/>
      <p:bldP spid="4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Change to </a:t>
                </a:r>
                <a:r>
                  <a:rPr lang="mr-IN" dirty="0"/>
                  <a:t>…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b="1" dirty="0"/>
                  <a:t>Decay of weights</a:t>
                </a:r>
              </a:p>
              <a:p>
                <a:pPr lvl="1"/>
                <a:r>
                  <a:rPr lang="en-US" sz="1800" dirty="0"/>
                  <a:t>MAP estimation with Gaussian prior</a:t>
                </a:r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/>
                  <a:t>Laplacian</a:t>
                </a:r>
                <a:r>
                  <a:rPr lang="en-US" sz="1800" dirty="0"/>
                  <a:t> prior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>
                <a:blip r:embed="rId3"/>
                <a:stretch>
                  <a:fillRect l="-969" t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52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05906" y="1650247"/>
                <a:ext cx="6096000" cy="218829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𝜆𝛼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906" y="1650247"/>
                <a:ext cx="6096000" cy="2188291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644640" y="3181723"/>
            <a:ext cx="1097280" cy="5825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Callout 11"/>
          <p:cNvSpPr/>
          <p:nvPr/>
        </p:nvSpPr>
        <p:spPr>
          <a:xfrm>
            <a:off x="8801906" y="983807"/>
            <a:ext cx="2369677" cy="1408937"/>
          </a:xfrm>
          <a:prstGeom prst="cloudCallout">
            <a:avLst>
              <a:gd name="adj1" fmla="val -91550"/>
              <a:gd name="adj2" fmla="val 100660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Weights decay in proportion to size</a:t>
            </a:r>
          </a:p>
        </p:txBody>
      </p:sp>
    </p:spTree>
    <p:extLst>
      <p:ext uri="{BB962C8B-B14F-4D97-AF65-F5344CB8AC3E}">
        <p14:creationId xmlns:p14="http://schemas.microsoft.com/office/powerpoint/2010/main" val="137481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579495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3638863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5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 as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166" y="2482037"/>
            <a:ext cx="8229600" cy="328088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Useful if </a:t>
            </a:r>
            <a:r>
              <a:rPr lang="en-US" sz="2400" i="1" dirty="0"/>
              <a:t>K</a:t>
            </a:r>
            <a:r>
              <a:rPr lang="en-US" sz="2400" dirty="0"/>
              <a:t> is known in advance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Optimization: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Construct </a:t>
            </a:r>
            <a:r>
              <a:rPr lang="en-US" dirty="0" err="1"/>
              <a:t>Lagrangian</a:t>
            </a:r>
            <a:r>
              <a:rPr lang="en-US" dirty="0"/>
              <a:t> and apply gradient descent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Projected gradient descent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i="0" smtClean="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blipFill rotWithShape="0">
                <a:blip r:embed="rId2"/>
                <a:stretch>
                  <a:fillRect l="-1571" r="-4188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00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>
                <a:solidFill>
                  <a:srgbClr val="0070C0"/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  <a:endParaRPr lang="en-US" sz="2200" dirty="0"/>
          </a:p>
          <a:p>
            <a:pPr lvl="1">
              <a:buFont typeface="Wingdings" charset="2"/>
              <a:buChar char="§"/>
            </a:pPr>
            <a:r>
              <a:rPr lang="en-US" sz="2200" dirty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85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56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014297" y="4958748"/>
            <a:ext cx="4186912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 time can be treated as a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hyperparameter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12" y="1736562"/>
            <a:ext cx="7470099" cy="498006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9052" y="1129352"/>
            <a:ext cx="10033896" cy="3097243"/>
            <a:chOff x="1079052" y="1129352"/>
            <a:chExt cx="10033896" cy="3097243"/>
          </a:xfrm>
        </p:grpSpPr>
        <p:sp>
          <p:nvSpPr>
            <p:cNvPr id="5" name="TextBox 4"/>
            <p:cNvSpPr txBox="1"/>
            <p:nvPr/>
          </p:nvSpPr>
          <p:spPr>
            <a:xfrm>
              <a:off x="1079052" y="1129352"/>
              <a:ext cx="10033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Early stopping: terminate while validation set performance is better 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732552" y="1591017"/>
              <a:ext cx="487850" cy="2635578"/>
            </a:xfrm>
            <a:prstGeom prst="straightConnector1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4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>
                <a:solidFill>
                  <a:schemeClr val="accent1"/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  <a:endParaRPr lang="en-US" sz="2200" b="1" dirty="0">
              <a:solidFill>
                <a:schemeClr val="accent1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200" dirty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2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67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Recent view: 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For sufficiently large neural networks, </a:t>
            </a:r>
            <a:r>
              <a:rPr lang="en-US" sz="2200" dirty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Not important to find true global minimum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2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9879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0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>
                <a:solidFill>
                  <a:srgbClr val="0070C0"/>
                </a:solidFill>
              </a:rPr>
              <a:t>Sparse Representation</a:t>
            </a:r>
            <a:endParaRPr lang="en-US" sz="2200" dirty="0"/>
          </a:p>
          <a:p>
            <a:pPr lvl="1">
              <a:buFont typeface="Wingdings" charset="2"/>
              <a:buChar char="§"/>
            </a:pPr>
            <a:r>
              <a:rPr lang="en-US" sz="2200" dirty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1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578663" y="600169"/>
            <a:ext cx="7413995" cy="3222900"/>
            <a:chOff x="2578663" y="600169"/>
            <a:chExt cx="7413995" cy="3222900"/>
          </a:xfrm>
        </p:grpSpPr>
        <p:pic>
          <p:nvPicPr>
            <p:cNvPr id="11" name="Content Placeholder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663" y="600169"/>
              <a:ext cx="7413995" cy="32229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71942" y="4557022"/>
                <a:ext cx="4290662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4.34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2.0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4290662" cy="97661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9602886" y="2385070"/>
            <a:ext cx="9579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930247" y="5746852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47" y="5746852"/>
                <a:ext cx="53386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e 20"/>
          <p:cNvSpPr/>
          <p:nvPr/>
        </p:nvSpPr>
        <p:spPr>
          <a:xfrm rot="5400000">
            <a:off x="6042941" y="4630428"/>
            <a:ext cx="308476" cy="1806417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9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71942" y="4557022"/>
                <a:ext cx="412074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0.69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4120743" cy="976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charset="0"/>
                        </a:rPr>
                        <m:t>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578663" y="600169"/>
            <a:ext cx="7413995" cy="3222900"/>
            <a:chOff x="2578663" y="600169"/>
            <a:chExt cx="7413995" cy="3222900"/>
          </a:xfrm>
        </p:grpSpPr>
        <p:pic>
          <p:nvPicPr>
            <p:cNvPr id="11" name="Content Placeholder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663" y="600169"/>
              <a:ext cx="7413995" cy="32229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6549885" y="6082751"/>
            <a:ext cx="3969542" cy="1079280"/>
            <a:chOff x="7865787" y="5185194"/>
            <a:chExt cx="3549270" cy="51966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7865787" y="5185194"/>
              <a:ext cx="186014" cy="1195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008394" y="5304752"/>
              <a:ext cx="3406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Weights in output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9602886" y="2385070"/>
            <a:ext cx="9579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900928" y="5775931"/>
                <a:ext cx="3320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28" y="5775931"/>
                <a:ext cx="332059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3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/>
          <p:cNvSpPr/>
          <p:nvPr/>
        </p:nvSpPr>
        <p:spPr>
          <a:xfrm rot="5400000">
            <a:off x="5953214" y="4696614"/>
            <a:ext cx="351046" cy="1649440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63" y="600169"/>
            <a:ext cx="7413995" cy="3222900"/>
          </a:xfrm>
          <a:prstGeom prst="rect">
            <a:avLst/>
          </a:prstGeom>
          <a:ln>
            <a:noFill/>
          </a:ln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71942" y="4557022"/>
                <a:ext cx="382579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4.34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825791" cy="9766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9602886" y="2385070"/>
            <a:ext cx="9579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>
            <a:off x="7845833" y="4606620"/>
            <a:ext cx="332436" cy="877418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1290" r="-6048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448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63" y="600169"/>
            <a:ext cx="7413995" cy="3222900"/>
          </a:xfrm>
          <a:prstGeom prst="rect">
            <a:avLst/>
          </a:prstGeom>
          <a:ln>
            <a:noFill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charset="0"/>
                        </a:rPr>
                        <m:t>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602075" y="5705279"/>
            <a:ext cx="3016512" cy="828433"/>
            <a:chOff x="7364877" y="3621531"/>
            <a:chExt cx="3016512" cy="82843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7680437" y="3621531"/>
              <a:ext cx="526774" cy="42832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4877" y="4049854"/>
              <a:ext cx="3016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Output of hidden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1942" y="4557022"/>
                <a:ext cx="365587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1.3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−0.2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655873" cy="9766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>
            <a:off x="7845833" y="4606620"/>
            <a:ext cx="332436" cy="877418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290" r="-6048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46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>
                <a:solidFill>
                  <a:schemeClr val="accent1"/>
                </a:solidFill>
              </a:rPr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104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3082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35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>
                <a:solidFill>
                  <a:schemeClr val="accent1"/>
                </a:solidFill>
              </a:rPr>
              <a:t>Dropout</a:t>
            </a:r>
          </a:p>
          <a:p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929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Robustness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dirty="0">
                <a:solidFill>
                  <a:srgbClr val="0000FF"/>
                </a:solidFill>
              </a:rPr>
              <a:t>perturbation of network weights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Gaussian noise: Equivalent to minimizing loss with regularization term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Encourages smooth function: small perturbation in weights leads to small changes in output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Injecting </a:t>
            </a:r>
            <a:r>
              <a:rPr lang="en-US" sz="2400" dirty="0">
                <a:solidFill>
                  <a:srgbClr val="0000FF"/>
                </a:solidFill>
              </a:rPr>
              <a:t>noise in output labels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Better convergence: prevents pursuit of hard probabilities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18" y="92189"/>
            <a:ext cx="3416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0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390" y="963273"/>
            <a:ext cx="10508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Randomly set some neurons and their connections to zero (i.e. “dropped”)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Prevent overfitting by reducing co-adaptation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Like training many random sub-networks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291C885F-0B4A-5148-82C2-D50DBCCF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3" y="2250810"/>
            <a:ext cx="7558314" cy="40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4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03EB08-5DBD-324E-A83B-0A5C5B5D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6FB436C6-FBA4-974D-A4B3-83DE739C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722" y="1847087"/>
            <a:ext cx="5992556" cy="45214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638FBB2-1D00-DC4B-BEDF-0F4BA34F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CA0393-6749-B946-ACB3-1069304FF97E}"/>
              </a:ext>
            </a:extLst>
          </p:cNvPr>
          <p:cNvSpPr txBox="1"/>
          <p:nvPr/>
        </p:nvSpPr>
        <p:spPr>
          <a:xfrm>
            <a:off x="1068254" y="983807"/>
            <a:ext cx="1060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Widely used and highly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Proposed as an alternative to </a:t>
            </a:r>
            <a:r>
              <a:rPr lang="en-US" sz="2400" dirty="0" err="1"/>
              <a:t>ensembling</a:t>
            </a:r>
            <a:r>
              <a:rPr lang="en-US" sz="2400" dirty="0"/>
              <a:t>, which is too expensive for neural nets</a:t>
            </a:r>
          </a:p>
        </p:txBody>
      </p:sp>
    </p:spTree>
    <p:extLst>
      <p:ext uri="{BB962C8B-B14F-4D97-AF65-F5344CB8AC3E}">
        <p14:creationId xmlns:p14="http://schemas.microsoft.com/office/powerpoint/2010/main" val="643831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Stochastic GD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10507996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For each new example/mini-batch: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Randomly </a:t>
            </a:r>
            <a:r>
              <a:rPr lang="en-US" sz="2200" dirty="0">
                <a:solidFill>
                  <a:srgbClr val="0000FF"/>
                </a:solidFill>
              </a:rPr>
              <a:t>sample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00FF"/>
                </a:solidFill>
              </a:rPr>
              <a:t>a binary mask </a:t>
            </a:r>
            <a:r>
              <a:rPr lang="en-US" sz="2200" i="1" dirty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/>
              <a:t>independently, where </a:t>
            </a:r>
            <a:r>
              <a:rPr lang="en-US" sz="2200" i="1" dirty="0" err="1">
                <a:latin typeface="Times"/>
                <a:cs typeface="Times"/>
              </a:rPr>
              <a:t>μ</a:t>
            </a:r>
            <a:r>
              <a:rPr lang="en-US" sz="2200" i="1" baseline="-25000" dirty="0" err="1">
                <a:latin typeface="Times"/>
                <a:cs typeface="Times"/>
              </a:rPr>
              <a:t>i</a:t>
            </a:r>
            <a:r>
              <a:rPr lang="en-US" sz="2200" dirty="0">
                <a:latin typeface="Times"/>
                <a:cs typeface="Times"/>
              </a:rPr>
              <a:t> </a:t>
            </a:r>
            <a:r>
              <a:rPr lang="en-US" sz="2200" dirty="0">
                <a:latin typeface="Calibri"/>
                <a:cs typeface="Calibri"/>
              </a:rPr>
              <a:t>indicates if</a:t>
            </a:r>
            <a:r>
              <a:rPr lang="en-US" sz="2200" dirty="0"/>
              <a:t> input/hidden node </a:t>
            </a:r>
            <a:r>
              <a:rPr lang="en-US" sz="2200" i="1" dirty="0" err="1">
                <a:latin typeface="Times"/>
                <a:cs typeface="Times"/>
              </a:rPr>
              <a:t>i</a:t>
            </a:r>
            <a:r>
              <a:rPr lang="en-US" sz="2200" dirty="0"/>
              <a:t> is included</a:t>
            </a:r>
            <a:endParaRPr lang="en-US" sz="2200" i="1" baseline="-25000" dirty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Multiply output of node </a:t>
            </a:r>
            <a:r>
              <a:rPr lang="en-US" sz="2200" i="1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i="1" dirty="0">
                <a:solidFill>
                  <a:srgbClr val="0000FF"/>
                </a:solidFill>
              </a:rPr>
              <a:t> </a:t>
            </a:r>
            <a:r>
              <a:rPr lang="en-US" sz="2200" dirty="0">
                <a:solidFill>
                  <a:srgbClr val="0000FF"/>
                </a:solidFill>
              </a:rPr>
              <a:t>with </a:t>
            </a:r>
            <a:r>
              <a:rPr lang="en-US" sz="2200" i="1" dirty="0" err="1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dirty="0"/>
              <a:t>, and perform gradient update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Typically, an input node is </a:t>
            </a:r>
            <a:r>
              <a:rPr lang="en-US" sz="2400" b="1" dirty="0">
                <a:solidFill>
                  <a:schemeClr val="accent2"/>
                </a:solidFill>
              </a:rPr>
              <a:t>included</a:t>
            </a:r>
            <a:r>
              <a:rPr lang="en-US" sz="2400" dirty="0"/>
              <a:t> with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=0.8</a:t>
            </a:r>
            <a:r>
              <a:rPr lang="en-US" sz="2400" dirty="0"/>
              <a:t>, hidden node with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=0.5.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0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Weight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think of dropout as training many of sub-networks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</a:t>
            </a:r>
            <a:r>
              <a:rPr lang="en-US" sz="2400" b="1" dirty="0"/>
              <a:t>test time</a:t>
            </a:r>
            <a:r>
              <a:rPr lang="en-US" sz="2400" dirty="0"/>
              <a:t>, we can “aggregate” over these sub-networks by </a:t>
            </a:r>
            <a:r>
              <a:rPr lang="en-US" sz="2400" b="1" dirty="0"/>
              <a:t>reducing connection weights in proportion to dropout probability, </a:t>
            </a:r>
            <a:r>
              <a:rPr lang="en-US" sz="2400" b="1" i="1" dirty="0"/>
              <a:t>p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xmlns="" id="{A176E3BF-A357-184F-9EE8-28342119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3" y="2996378"/>
            <a:ext cx="11155231" cy="3043093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xmlns="" id="{F199FBD2-4549-3B4C-A8E4-FA42D6FD7F64}"/>
              </a:ext>
            </a:extLst>
          </p:cNvPr>
          <p:cNvSpPr/>
          <p:nvPr/>
        </p:nvSpPr>
        <p:spPr>
          <a:xfrm>
            <a:off x="2514600" y="5107521"/>
            <a:ext cx="468000" cy="468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xmlns="" id="{71A1499B-F7A9-EB45-BB99-2DBA3F299300}"/>
              </a:ext>
            </a:extLst>
          </p:cNvPr>
          <p:cNvSpPr/>
          <p:nvPr/>
        </p:nvSpPr>
        <p:spPr>
          <a:xfrm>
            <a:off x="4898572" y="4179396"/>
            <a:ext cx="468000" cy="396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xmlns="" id="{435BCAA1-AD53-1049-BF26-55771F35650B}"/>
              </a:ext>
            </a:extLst>
          </p:cNvPr>
          <p:cNvSpPr/>
          <p:nvPr/>
        </p:nvSpPr>
        <p:spPr>
          <a:xfrm>
            <a:off x="10343285" y="4179396"/>
            <a:ext cx="662171" cy="432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DB06403-143D-2E4F-99D2-B2312FFF228F}"/>
              </a:ext>
            </a:extLst>
          </p:cNvPr>
          <p:cNvCxnSpPr/>
          <p:nvPr/>
        </p:nvCxnSpPr>
        <p:spPr>
          <a:xfrm>
            <a:off x="3252866" y="5906125"/>
            <a:ext cx="101933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62988DE-C537-314C-A1A4-E83A9F984CF0}"/>
              </a:ext>
            </a:extLst>
          </p:cNvPr>
          <p:cNvCxnSpPr>
            <a:cxnSpLocks/>
          </p:cNvCxnSpPr>
          <p:nvPr/>
        </p:nvCxnSpPr>
        <p:spPr>
          <a:xfrm>
            <a:off x="9011588" y="5938604"/>
            <a:ext cx="492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8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Critical Points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error decreases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59" y="2312673"/>
            <a:ext cx="7603767" cy="36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/>
              <a:t>solves for a point with zero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76489"/>
            <a:ext cx="4925700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8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8057</TotalTime>
  <Words>2294</Words>
  <Application>Microsoft Macintosh PowerPoint</Application>
  <PresentationFormat>Widescreen</PresentationFormat>
  <Paragraphs>618</Paragraphs>
  <Slides>73</Slides>
  <Notes>50</Notes>
  <HiddenSlides>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Calibri</vt:lpstr>
      <vt:lpstr>Cambria Math</vt:lpstr>
      <vt:lpstr>Karla</vt:lpstr>
      <vt:lpstr>Mangal</vt:lpstr>
      <vt:lpstr>Times</vt:lpstr>
      <vt:lpstr>Wingdings</vt:lpstr>
      <vt:lpstr>Arial</vt:lpstr>
      <vt:lpstr>GEC_template</vt:lpstr>
      <vt:lpstr>Equation</vt:lpstr>
      <vt:lpstr>Lecture 21: Optimization and Regularization</vt:lpstr>
      <vt:lpstr>Outline</vt:lpstr>
      <vt:lpstr>Learning vs. Optimization</vt:lpstr>
      <vt:lpstr>Local Minima</vt:lpstr>
      <vt:lpstr>Critical Points</vt:lpstr>
      <vt:lpstr>Local Minima</vt:lpstr>
      <vt:lpstr>Saddle Points</vt:lpstr>
      <vt:lpstr>No Critical Points</vt:lpstr>
      <vt:lpstr>Saddle Points</vt:lpstr>
      <vt:lpstr>Poor Conditioning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Outline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Nesterov Momentum</vt:lpstr>
      <vt:lpstr>PowerPoint Presentation</vt:lpstr>
      <vt:lpstr>Outline</vt:lpstr>
      <vt:lpstr>Adaptive Learning Rates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Bias Initialization</vt:lpstr>
      <vt:lpstr>PowerPoint Presentation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Regularization</vt:lpstr>
      <vt:lpstr>Overfitting</vt:lpstr>
      <vt:lpstr>Norm Penalties</vt:lpstr>
      <vt:lpstr>Norm Penalties</vt:lpstr>
      <vt:lpstr>Norm Penalties</vt:lpstr>
      <vt:lpstr>Norm Penalties as Constraints</vt:lpstr>
      <vt:lpstr>Outline</vt:lpstr>
      <vt:lpstr>Early Stopping</vt:lpstr>
      <vt:lpstr>Early Stopping</vt:lpstr>
      <vt:lpstr>Outline</vt:lpstr>
      <vt:lpstr>Data Augmentation</vt:lpstr>
      <vt:lpstr>Data Augmentation</vt:lpstr>
      <vt:lpstr>Outline</vt:lpstr>
      <vt:lpstr>Sparse Representation </vt:lpstr>
      <vt:lpstr>Sparse Representation </vt:lpstr>
      <vt:lpstr>Sparse Representation </vt:lpstr>
      <vt:lpstr>Sparse Representation </vt:lpstr>
      <vt:lpstr>Outline</vt:lpstr>
      <vt:lpstr>PowerPoint Presentation</vt:lpstr>
      <vt:lpstr>Outline</vt:lpstr>
      <vt:lpstr>Noise Robustness</vt:lpstr>
      <vt:lpstr>Dropout</vt:lpstr>
      <vt:lpstr>Dropout</vt:lpstr>
      <vt:lpstr>Dropout: Stochastic GD</vt:lpstr>
      <vt:lpstr>Dropout: Weight Scaling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315</cp:revision>
  <cp:lastPrinted>2018-03-05T02:43:56Z</cp:lastPrinted>
  <dcterms:created xsi:type="dcterms:W3CDTF">2017-11-02T16:57:55Z</dcterms:created>
  <dcterms:modified xsi:type="dcterms:W3CDTF">2019-11-18T05:17:10Z</dcterms:modified>
</cp:coreProperties>
</file>